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61" r:id="rId5"/>
    <p:sldId id="267" r:id="rId6"/>
    <p:sldId id="266" r:id="rId7"/>
    <p:sldId id="269" r:id="rId8"/>
    <p:sldId id="271" r:id="rId9"/>
    <p:sldId id="273" r:id="rId10"/>
    <p:sldId id="272" r:id="rId11"/>
    <p:sldId id="270" r:id="rId12"/>
    <p:sldId id="274" r:id="rId13"/>
    <p:sldId id="275" r:id="rId14"/>
    <p:sldId id="262" r:id="rId15"/>
    <p:sldId id="282" r:id="rId16"/>
    <p:sldId id="283" r:id="rId17"/>
    <p:sldId id="284" r:id="rId18"/>
    <p:sldId id="276" r:id="rId19"/>
    <p:sldId id="285" r:id="rId20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  <a:srgbClr val="CC0000"/>
    <a:srgbClr val="FFFF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>
        <p:scale>
          <a:sx n="125" d="100"/>
          <a:sy n="125" d="100"/>
        </p:scale>
        <p:origin x="-1230" y="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0E7BF-8EC3-4A1E-A6C7-81D273123AAC}" type="datetimeFigureOut">
              <a:rPr lang="ru-RU"/>
              <a:pPr>
                <a:defRPr/>
              </a:pPr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1FC2FB-B787-433F-BD0F-08543A3EEB1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30248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BADC97-A12C-4C51-A989-54594BDDD876}" type="datetimeFigureOut">
              <a:rPr lang="ru-RU"/>
              <a:pPr>
                <a:defRPr/>
              </a:pPr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F1B22B-1420-4D75-BA68-FA5F951B878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13926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5B47C-A631-462F-B1AA-5436CEDF0E9D}" type="datetimeFigureOut">
              <a:rPr lang="ru-RU"/>
              <a:pPr>
                <a:defRPr/>
              </a:pPr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395D20-6D63-425F-893E-751707CE9EB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36889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4834F5-BC74-4015-8D65-677A00B4019B}" type="datetimeFigureOut">
              <a:rPr lang="ru-RU"/>
              <a:pPr>
                <a:defRPr/>
              </a:pPr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CCA803-29EC-4947-B8D4-AB2EEB5AE32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00391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342BBE-2DDC-4655-B09B-33DD913F79C5}" type="datetimeFigureOut">
              <a:rPr lang="ru-RU"/>
              <a:pPr>
                <a:defRPr/>
              </a:pPr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FFB64-44C4-4C95-B57C-8E4F0B9A1D0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72528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042DE0-98C5-445A-9957-8B86153912E4}" type="datetimeFigureOut">
              <a:rPr lang="ru-RU"/>
              <a:pPr>
                <a:defRPr/>
              </a:pPr>
              <a:t>10.02.2021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8C7DD1-D66D-4979-84D2-5378A979BAF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34372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220EF2-2ABE-4D4E-80C3-6D9F6845550C}" type="datetimeFigureOut">
              <a:rPr lang="ru-RU"/>
              <a:pPr>
                <a:defRPr/>
              </a:pPr>
              <a:t>10.02.2021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1F2A5B-D8AA-4290-BE11-EBD40F88714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55621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09C593-0379-439E-8704-8BD6DB39215C}" type="datetimeFigureOut">
              <a:rPr lang="ru-RU"/>
              <a:pPr>
                <a:defRPr/>
              </a:pPr>
              <a:t>10.02.2021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8C15FF-8E15-44E8-AF70-4087D78337E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13350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1E7C73-100B-48E5-8430-7516602C12D9}" type="datetimeFigureOut">
              <a:rPr lang="ru-RU"/>
              <a:pPr>
                <a:defRPr/>
              </a:pPr>
              <a:t>10.02.2021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E49878-ACF9-4B1A-AA94-D9DB2AFFF6E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73804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96F92E-58DC-4F61-9BF3-06FF1FBFB5A5}" type="datetimeFigureOut">
              <a:rPr lang="ru-RU"/>
              <a:pPr>
                <a:defRPr/>
              </a:pPr>
              <a:t>10.02.2021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5E47C-8B10-43DC-A025-4B6487A362D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78980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C23F4E-B1B5-4A3B-9981-9C18694F4BA3}" type="datetimeFigureOut">
              <a:rPr lang="ru-RU"/>
              <a:pPr>
                <a:defRPr/>
              </a:pPr>
              <a:t>10.02.2021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A9917B-8B56-4AD2-AAEC-5F632FCD29E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6890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071E7F1-F583-45A5-B6B7-BF584C8431A3}" type="datetimeFigureOut">
              <a:rPr lang="ru-RU"/>
              <a:pPr>
                <a:defRPr/>
              </a:pPr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BAEDFE2-E2DA-42E3-B33C-96C6F5D4F1D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microsoft.com/office/2007/relationships/hdphoto" Target="../media/hdphoto1.wdp"/><Relationship Id="rId7" Type="http://schemas.openxmlformats.org/officeDocument/2006/relationships/image" Target="../media/image2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g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2712"/>
          <a:stretch/>
        </p:blipFill>
        <p:spPr>
          <a:xfrm>
            <a:off x="1763687" y="692696"/>
            <a:ext cx="5774825" cy="4824536"/>
          </a:xfrm>
          <a:prstGeom prst="ellipse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74080" y="2060848"/>
            <a:ext cx="1869920" cy="3293209"/>
          </a:xfrm>
          <a:prstGeom prst="rect">
            <a:avLst/>
          </a:prstGeom>
          <a:effectLst>
            <a:outerShdw blurRad="50800" dist="50800" dir="5400000" algn="ctr" rotWithShape="0">
              <a:schemeClr val="bg2"/>
            </a:outerShdw>
          </a:effectLst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ru-RU" sz="1600" dirty="0" smtClean="0">
                <a:solidFill>
                  <a:srgbClr val="CC0000"/>
                </a:solidFill>
              </a:rPr>
              <a:t>Если ты на остановке</a:t>
            </a:r>
          </a:p>
          <a:p>
            <a:pPr algn="ctr"/>
            <a:r>
              <a:rPr lang="ru-RU" sz="1600" dirty="0" smtClean="0">
                <a:solidFill>
                  <a:srgbClr val="CC0000"/>
                </a:solidFill>
              </a:rPr>
              <a:t>Ждешь автобусной парковки,</a:t>
            </a:r>
          </a:p>
          <a:p>
            <a:pPr algn="ctr"/>
            <a:r>
              <a:rPr lang="ru-RU" sz="1600" dirty="0" smtClean="0">
                <a:solidFill>
                  <a:srgbClr val="CC0000"/>
                </a:solidFill>
              </a:rPr>
              <a:t>Наш совет для детворы - </a:t>
            </a:r>
          </a:p>
          <a:p>
            <a:pPr algn="ctr"/>
            <a:r>
              <a:rPr lang="ru-RU" sz="1600" dirty="0">
                <a:solidFill>
                  <a:srgbClr val="CC0000"/>
                </a:solidFill>
              </a:rPr>
              <a:t>З</a:t>
            </a:r>
            <a:r>
              <a:rPr lang="ru-RU" sz="1600" dirty="0" smtClean="0">
                <a:solidFill>
                  <a:srgbClr val="CC0000"/>
                </a:solidFill>
              </a:rPr>
              <a:t>десь не место для игры.</a:t>
            </a:r>
          </a:p>
          <a:p>
            <a:pPr algn="ctr"/>
            <a:r>
              <a:rPr lang="ru-RU" sz="1600" dirty="0" smtClean="0">
                <a:solidFill>
                  <a:srgbClr val="CC0000"/>
                </a:solidFill>
              </a:rPr>
              <a:t>На скамейке посиди,</a:t>
            </a:r>
          </a:p>
          <a:p>
            <a:pPr algn="ctr"/>
            <a:r>
              <a:rPr lang="ru-RU" sz="1600" dirty="0" smtClean="0">
                <a:solidFill>
                  <a:srgbClr val="CC0000"/>
                </a:solidFill>
              </a:rPr>
              <a:t>И автобус подожди.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50" r="28157"/>
          <a:stretch/>
        </p:blipFill>
        <p:spPr>
          <a:xfrm>
            <a:off x="179513" y="188640"/>
            <a:ext cx="7184740" cy="6408712"/>
          </a:xfrm>
          <a:prstGeom prst="rect">
            <a:avLst/>
          </a:prstGeom>
          <a:ln>
            <a:noFill/>
          </a:ln>
          <a:effectLst>
            <a:outerShdw sx="1000" sy="1000" algn="tl" rotWithShape="0">
              <a:schemeClr val="bg1"/>
            </a:outerShdw>
          </a:effectLst>
        </p:spPr>
      </p:pic>
    </p:spTree>
    <p:extLst>
      <p:ext uri="{BB962C8B-B14F-4D97-AF65-F5344CB8AC3E}">
        <p14:creationId xmlns:p14="http://schemas.microsoft.com/office/powerpoint/2010/main" val="150165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300192" y="2243333"/>
            <a:ext cx="2843808" cy="2308324"/>
          </a:xfrm>
          <a:prstGeom prst="rect">
            <a:avLst/>
          </a:prstGeom>
          <a:effectLst>
            <a:outerShdw blurRad="50800" dist="50800" dir="5400000" algn="ctr" rotWithShape="0">
              <a:schemeClr val="bg2"/>
            </a:outerShdw>
          </a:effectLst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solidFill>
                  <a:srgbClr val="CC0000"/>
                </a:solidFill>
              </a:rPr>
              <a:t>Если с мамой или с папой</a:t>
            </a:r>
          </a:p>
          <a:p>
            <a:pPr algn="ctr"/>
            <a:r>
              <a:rPr lang="ru-RU" dirty="0" smtClean="0">
                <a:solidFill>
                  <a:srgbClr val="CC0000"/>
                </a:solidFill>
              </a:rPr>
              <a:t>Вы поедете все вместе,</a:t>
            </a:r>
          </a:p>
          <a:p>
            <a:pPr algn="ctr"/>
            <a:r>
              <a:rPr lang="ru-RU" dirty="0" smtClean="0">
                <a:solidFill>
                  <a:srgbClr val="CC0000"/>
                </a:solidFill>
              </a:rPr>
              <a:t>Не забудь, что ты — ребенок,</a:t>
            </a:r>
          </a:p>
          <a:p>
            <a:pPr algn="ctr"/>
            <a:r>
              <a:rPr lang="ru-RU" dirty="0" smtClean="0">
                <a:solidFill>
                  <a:srgbClr val="CC0000"/>
                </a:solidFill>
              </a:rPr>
              <a:t>Должен ехать в детском кресле!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268" r="1344" b="8651"/>
          <a:stretch/>
        </p:blipFill>
        <p:spPr>
          <a:xfrm>
            <a:off x="196636" y="188640"/>
            <a:ext cx="6331738" cy="648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226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339752" y="2626317"/>
            <a:ext cx="4896544" cy="487506"/>
          </a:xfrm>
          <a:prstGeom prst="rect">
            <a:avLst/>
          </a:prstGeom>
          <a:effectLst>
            <a:outerShdw blurRad="50800" dist="50800" dir="54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66006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ПРЕДПИСЫВАЮЩИЕ  ЗНАКИ</a:t>
            </a:r>
            <a:endParaRPr lang="ru-RU" sz="2400" b="1" dirty="0">
              <a:solidFill>
                <a:srgbClr val="660066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27904" y="1478998"/>
            <a:ext cx="3660120" cy="948529"/>
          </a:xfrm>
          <a:prstGeom prst="rect">
            <a:avLst/>
          </a:prstGeom>
          <a:effectLst>
            <a:outerShdw blurRad="50800" dist="50800" dir="54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CC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Есть еще у нас помощник-</a:t>
            </a:r>
            <a:br>
              <a:rPr lang="ru-RU" b="1" dirty="0">
                <a:solidFill>
                  <a:srgbClr val="CC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CC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Это наш дорожный знак.</a:t>
            </a:r>
            <a:br>
              <a:rPr lang="ru-RU" b="1" dirty="0">
                <a:solidFill>
                  <a:srgbClr val="CC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b="1" dirty="0">
              <a:solidFill>
                <a:srgbClr val="CC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148064" y="1478998"/>
            <a:ext cx="3510136" cy="664797"/>
          </a:xfrm>
          <a:prstGeom prst="rect">
            <a:avLst/>
          </a:prstGeom>
          <a:effectLst>
            <a:outerShdw blurRad="50800" dist="50800" dir="54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CC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Он </a:t>
            </a:r>
            <a:r>
              <a:rPr lang="ru-RU" b="1" dirty="0">
                <a:solidFill>
                  <a:srgbClr val="CC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подскажет и поможет,</a:t>
            </a:r>
            <a:br>
              <a:rPr lang="ru-RU" b="1" dirty="0">
                <a:solidFill>
                  <a:srgbClr val="CC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CC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Что нам делать да и как</a:t>
            </a:r>
            <a:r>
              <a:rPr lang="ru-RU" b="1" dirty="0" smtClean="0">
                <a:solidFill>
                  <a:srgbClr val="CC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b="1" dirty="0">
              <a:solidFill>
                <a:srgbClr val="CC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7" t="3903" r="6047" b="3903"/>
          <a:stretch/>
        </p:blipFill>
        <p:spPr>
          <a:xfrm>
            <a:off x="539552" y="3494792"/>
            <a:ext cx="2280929" cy="2280929"/>
          </a:xfrm>
          <a:prstGeom prst="ellipse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5777" y="3501007"/>
            <a:ext cx="2245143" cy="227471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3501007"/>
            <a:ext cx="2274714" cy="2274714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716430" y="5834422"/>
            <a:ext cx="2021744" cy="664797"/>
          </a:xfrm>
          <a:prstGeom prst="rect">
            <a:avLst/>
          </a:prstGeom>
          <a:effectLst>
            <a:outerShdw blurRad="50800" dist="50800" dir="54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«Велосипедная дорожка»</a:t>
            </a:r>
            <a:endParaRPr lang="ru-RU" sz="1600" b="1" dirty="0">
              <a:solidFill>
                <a:srgbClr val="66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69144" y="5814160"/>
            <a:ext cx="2021744" cy="685059"/>
          </a:xfrm>
          <a:prstGeom prst="rect">
            <a:avLst/>
          </a:prstGeom>
          <a:effectLst>
            <a:outerShdw blurRad="50800" dist="50800" dir="54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«Пешеходная дорожка»</a:t>
            </a:r>
            <a:endParaRPr lang="ru-RU" sz="1600" b="1" dirty="0">
              <a:solidFill>
                <a:srgbClr val="66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763716" y="5836410"/>
            <a:ext cx="2021744" cy="664797"/>
          </a:xfrm>
          <a:prstGeom prst="rect">
            <a:avLst/>
          </a:prstGeom>
          <a:effectLst>
            <a:outerShdw blurRad="50800" dist="50800" dir="54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«Круговое движение»</a:t>
            </a:r>
            <a:endParaRPr lang="ru-RU" sz="1600" b="1" dirty="0">
              <a:solidFill>
                <a:srgbClr val="66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4784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95736" y="1237008"/>
            <a:ext cx="5391472" cy="487506"/>
          </a:xfrm>
          <a:prstGeom prst="rect">
            <a:avLst/>
          </a:prstGeom>
          <a:effectLst>
            <a:outerShdw blurRad="50800" dist="50800" dir="54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66006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ПРЕДУПРЕЖДАЮЩИЕ  ЗНАКИ</a:t>
            </a:r>
            <a:endParaRPr lang="ru-RU" sz="2400" b="1" dirty="0">
              <a:solidFill>
                <a:srgbClr val="660066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569" y="1900633"/>
            <a:ext cx="2091091" cy="184015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2684" y="4365104"/>
            <a:ext cx="2143153" cy="188686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439" y="1900633"/>
            <a:ext cx="2085514" cy="184015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258" y="4365104"/>
            <a:ext cx="2167304" cy="190951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2685" y="1900633"/>
            <a:ext cx="2143153" cy="191812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569" y="4295549"/>
            <a:ext cx="2177701" cy="1914134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303044" y="3788593"/>
            <a:ext cx="2736304" cy="355803"/>
          </a:xfrm>
          <a:prstGeom prst="rect">
            <a:avLst/>
          </a:prstGeom>
          <a:effectLst>
            <a:outerShdw blurRad="50800" dist="50800" dir="54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«Пешеходный переход»</a:t>
            </a:r>
            <a:endParaRPr lang="ru-RU" sz="1600" b="1" dirty="0">
              <a:solidFill>
                <a:srgbClr val="66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890722" y="3788593"/>
            <a:ext cx="1187076" cy="355803"/>
          </a:xfrm>
          <a:prstGeom prst="rect">
            <a:avLst/>
          </a:prstGeom>
          <a:effectLst>
            <a:outerShdw blurRad="50800" dist="50800" dir="54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«Дети»</a:t>
            </a:r>
            <a:endParaRPr lang="ru-RU" sz="1600" b="1" dirty="0">
              <a:solidFill>
                <a:srgbClr val="66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033875" y="3786128"/>
            <a:ext cx="2736304" cy="355803"/>
          </a:xfrm>
          <a:prstGeom prst="rect">
            <a:avLst/>
          </a:prstGeom>
          <a:effectLst>
            <a:outerShdw blurRad="50800" dist="50800" dir="54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«Дорожные работы»</a:t>
            </a:r>
            <a:endParaRPr lang="ru-RU" sz="1600" b="1" dirty="0">
              <a:solidFill>
                <a:srgbClr val="66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13401" y="6317428"/>
            <a:ext cx="2207018" cy="355803"/>
          </a:xfrm>
          <a:prstGeom prst="rect">
            <a:avLst/>
          </a:prstGeom>
          <a:effectLst>
            <a:outerShdw blurRad="50800" dist="50800" dir="54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«Дикие животные»</a:t>
            </a:r>
            <a:endParaRPr lang="ru-RU" sz="1600" b="1" dirty="0">
              <a:solidFill>
                <a:srgbClr val="66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817834" y="6232184"/>
            <a:ext cx="3332852" cy="619272"/>
          </a:xfrm>
          <a:prstGeom prst="rect">
            <a:avLst/>
          </a:prstGeom>
          <a:effectLst>
            <a:outerShdw blurRad="50800" dist="50800" dir="54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«Железнодорожный переезд без шлагбаума »</a:t>
            </a:r>
            <a:endParaRPr lang="ru-RU" sz="1600" b="1" dirty="0">
              <a:solidFill>
                <a:srgbClr val="66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136570" y="6251970"/>
            <a:ext cx="2413697" cy="355803"/>
          </a:xfrm>
          <a:prstGeom prst="rect">
            <a:avLst/>
          </a:prstGeom>
          <a:effectLst>
            <a:outerShdw blurRad="50800" dist="50800" dir="54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«Скользкая дорога»</a:t>
            </a:r>
            <a:endParaRPr lang="ru-RU" sz="1600" b="1" dirty="0">
              <a:solidFill>
                <a:srgbClr val="66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2448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841051" y="1229082"/>
            <a:ext cx="4455368" cy="487506"/>
          </a:xfrm>
          <a:prstGeom prst="rect">
            <a:avLst/>
          </a:prstGeom>
          <a:effectLst>
            <a:outerShdw blurRad="50800" dist="50800" dir="54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66006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ЗАПРЕЩАЮЩИЕ ЗНАКИ</a:t>
            </a:r>
            <a:endParaRPr lang="ru-RU" sz="2400" b="1" dirty="0">
              <a:solidFill>
                <a:srgbClr val="660066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879" t="10936" r="19781" b="10312"/>
          <a:stretch/>
        </p:blipFill>
        <p:spPr>
          <a:xfrm flipH="1">
            <a:off x="971600" y="1900282"/>
            <a:ext cx="1841742" cy="1841742"/>
          </a:xfrm>
          <a:prstGeom prst="ellipse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5688" y="4454434"/>
            <a:ext cx="1841742" cy="184174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1900282"/>
            <a:ext cx="1843690" cy="184009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437" y="4481559"/>
            <a:ext cx="1793217" cy="181461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4454434"/>
            <a:ext cx="1841742" cy="184174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5688" y="1944903"/>
            <a:ext cx="1843690" cy="1843690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495587" y="3740372"/>
            <a:ext cx="2736304" cy="619272"/>
          </a:xfrm>
          <a:prstGeom prst="rect">
            <a:avLst/>
          </a:prstGeom>
          <a:effectLst>
            <a:outerShdw blurRad="50800" dist="50800" dir="54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«Движение пешеходов запрещено»</a:t>
            </a:r>
            <a:endParaRPr lang="ru-RU" sz="1600" b="1" dirty="0">
              <a:solidFill>
                <a:srgbClr val="66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333605" y="3788593"/>
            <a:ext cx="2736304" cy="355803"/>
          </a:xfrm>
          <a:prstGeom prst="rect">
            <a:avLst/>
          </a:prstGeom>
          <a:effectLst>
            <a:outerShdw blurRad="50800" dist="50800" dir="54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«Въезд запрещён»</a:t>
            </a:r>
            <a:endParaRPr lang="ru-RU" sz="1600" b="1" dirty="0">
              <a:solidFill>
                <a:srgbClr val="66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198407" y="3740372"/>
            <a:ext cx="2736304" cy="605935"/>
          </a:xfrm>
          <a:prstGeom prst="rect">
            <a:avLst/>
          </a:prstGeom>
          <a:effectLst>
            <a:outerShdw blurRad="50800" dist="50800" dir="54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«Поворот направо запрещён»</a:t>
            </a:r>
            <a:endParaRPr lang="ru-RU" sz="1600" b="1" dirty="0">
              <a:solidFill>
                <a:srgbClr val="66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24319" y="6296176"/>
            <a:ext cx="2736304" cy="355803"/>
          </a:xfrm>
          <a:prstGeom prst="rect">
            <a:avLst/>
          </a:prstGeom>
          <a:effectLst>
            <a:outerShdw blurRad="50800" dist="50800" dir="54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«Остановка запрещена»</a:t>
            </a:r>
            <a:endParaRPr lang="ru-RU" sz="1600" b="1" dirty="0">
              <a:solidFill>
                <a:srgbClr val="66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482484" y="6298063"/>
            <a:ext cx="2736304" cy="355803"/>
          </a:xfrm>
          <a:prstGeom prst="rect">
            <a:avLst/>
          </a:prstGeom>
          <a:effectLst>
            <a:outerShdw blurRad="50800" dist="50800" dir="54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«Обгон запрещён»</a:t>
            </a:r>
            <a:endParaRPr lang="ru-RU" sz="1600" b="1" dirty="0">
              <a:solidFill>
                <a:srgbClr val="66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193827" y="6280007"/>
            <a:ext cx="2736304" cy="355803"/>
          </a:xfrm>
          <a:prstGeom prst="rect">
            <a:avLst/>
          </a:prstGeom>
          <a:effectLst>
            <a:outerShdw blurRad="50800" dist="50800" dir="54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«Движение запрещено»</a:t>
            </a:r>
            <a:endParaRPr lang="ru-RU" sz="1600" b="1" dirty="0">
              <a:solidFill>
                <a:srgbClr val="66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718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03563" y="1137489"/>
            <a:ext cx="7560840" cy="487506"/>
          </a:xfrm>
          <a:prstGeom prst="rect">
            <a:avLst/>
          </a:prstGeom>
          <a:effectLst>
            <a:outerShdw blurRad="50800" dist="50800" dir="54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66006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ИНФОРМАЦИОННО – УКАЗАТЕЛЬНЫЕ  ЗНАКИ</a:t>
            </a:r>
            <a:endParaRPr lang="ru-RU" sz="2400" b="1" dirty="0">
              <a:solidFill>
                <a:srgbClr val="660066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817" y="1771325"/>
            <a:ext cx="1403701" cy="147455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903569" y="1737045"/>
            <a:ext cx="1511787" cy="15117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85390" y="1771325"/>
            <a:ext cx="1474557" cy="14745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7964" y="4221088"/>
            <a:ext cx="1527392" cy="152739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63" t="12201" r="33463" b="12201"/>
          <a:stretch/>
        </p:blipFill>
        <p:spPr>
          <a:xfrm>
            <a:off x="6610088" y="3771222"/>
            <a:ext cx="1621614" cy="247103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208" y="3753891"/>
            <a:ext cx="1642350" cy="247103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035417" y="6252065"/>
            <a:ext cx="2736304" cy="605935"/>
          </a:xfrm>
          <a:prstGeom prst="rect">
            <a:avLst/>
          </a:prstGeom>
          <a:effectLst>
            <a:outerShdw blurRad="50800" dist="50800" dir="54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«Место остановки автобуса»</a:t>
            </a:r>
            <a:endParaRPr lang="ru-RU" sz="1600" b="1" dirty="0">
              <a:solidFill>
                <a:srgbClr val="66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028099" y="3245882"/>
            <a:ext cx="2736304" cy="355803"/>
          </a:xfrm>
          <a:prstGeom prst="rect">
            <a:avLst/>
          </a:prstGeom>
          <a:effectLst>
            <a:outerShdw blurRad="50800" dist="50800" dir="54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«Надземный переход»</a:t>
            </a:r>
            <a:endParaRPr lang="ru-RU" sz="1600" b="1" dirty="0">
              <a:solidFill>
                <a:srgbClr val="66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83508" y="5748480"/>
            <a:ext cx="2736304" cy="355803"/>
          </a:xfrm>
          <a:prstGeom prst="rect">
            <a:avLst/>
          </a:prstGeom>
          <a:effectLst>
            <a:outerShdw blurRad="50800" dist="50800" dir="54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«Место стоянки»</a:t>
            </a:r>
            <a:endParaRPr lang="ru-RU" sz="1600" b="1" dirty="0">
              <a:solidFill>
                <a:srgbClr val="66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299113" y="3205584"/>
            <a:ext cx="2736304" cy="355803"/>
          </a:xfrm>
          <a:prstGeom prst="rect">
            <a:avLst/>
          </a:prstGeom>
          <a:effectLst>
            <a:outerShdw blurRad="50800" dist="50800" dir="54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«Подземный переход»</a:t>
            </a:r>
            <a:endParaRPr lang="ru-RU" sz="1600" b="1" dirty="0">
              <a:solidFill>
                <a:srgbClr val="66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21231" y="6199229"/>
            <a:ext cx="2736304" cy="355803"/>
          </a:xfrm>
          <a:prstGeom prst="rect">
            <a:avLst/>
          </a:prstGeom>
          <a:effectLst>
            <a:outerShdw blurRad="50800" dist="50800" dir="54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«Жилая зона»</a:t>
            </a:r>
            <a:endParaRPr lang="ru-RU" sz="1600" b="1" dirty="0">
              <a:solidFill>
                <a:srgbClr val="66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76833" y="3205584"/>
            <a:ext cx="2736304" cy="355803"/>
          </a:xfrm>
          <a:prstGeom prst="rect">
            <a:avLst/>
          </a:prstGeom>
          <a:effectLst>
            <a:outerShdw blurRad="50800" dist="50800" dir="54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«Пешеходный переход»</a:t>
            </a:r>
            <a:endParaRPr lang="ru-RU" sz="1600" b="1" dirty="0">
              <a:solidFill>
                <a:srgbClr val="66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51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59829" y="1052736"/>
            <a:ext cx="3168352" cy="487506"/>
          </a:xfrm>
          <a:prstGeom prst="rect">
            <a:avLst/>
          </a:prstGeom>
          <a:effectLst>
            <a:outerShdw blurRad="50800" dist="50800" dir="54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66006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ЗНАКИ  СЕРВИСА</a:t>
            </a:r>
            <a:endParaRPr lang="ru-RU" sz="2400" b="1" dirty="0">
              <a:solidFill>
                <a:srgbClr val="660066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12"/>
          <a:stretch/>
        </p:blipFill>
        <p:spPr>
          <a:xfrm>
            <a:off x="660046" y="1684258"/>
            <a:ext cx="1519987" cy="223224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5566" y="1684258"/>
            <a:ext cx="1596879" cy="223455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1684258"/>
            <a:ext cx="2232249" cy="22322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4338795"/>
            <a:ext cx="1621850" cy="216246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2421" y="4335495"/>
            <a:ext cx="1539853" cy="217041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876256" y="3916507"/>
            <a:ext cx="2088233" cy="619272"/>
          </a:xfrm>
          <a:prstGeom prst="rect">
            <a:avLst/>
          </a:prstGeom>
          <a:effectLst>
            <a:outerShdw blurRad="50800" dist="50800" dir="54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«Автозаправочная станция»</a:t>
            </a:r>
            <a:endParaRPr lang="ru-RU" sz="1600" b="1" dirty="0">
              <a:solidFill>
                <a:srgbClr val="66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75853" y="3870340"/>
            <a:ext cx="2736304" cy="605935"/>
          </a:xfrm>
          <a:prstGeom prst="rect">
            <a:avLst/>
          </a:prstGeom>
          <a:effectLst>
            <a:outerShdw blurRad="50800" dist="50800" dir="54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«Пункт первой мед. помощи»</a:t>
            </a:r>
            <a:endParaRPr lang="ru-RU" sz="1600" b="1" dirty="0">
              <a:solidFill>
                <a:srgbClr val="66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971666" y="6484455"/>
            <a:ext cx="2736304" cy="355803"/>
          </a:xfrm>
          <a:prstGeom prst="rect">
            <a:avLst/>
          </a:prstGeom>
          <a:effectLst>
            <a:outerShdw blurRad="50800" dist="50800" dir="54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«Мойка автомобилей»</a:t>
            </a:r>
            <a:endParaRPr lang="ru-RU" sz="1600" b="1" dirty="0">
              <a:solidFill>
                <a:srgbClr val="66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638509" y="6426875"/>
            <a:ext cx="2736304" cy="355803"/>
          </a:xfrm>
          <a:prstGeom prst="rect">
            <a:avLst/>
          </a:prstGeom>
          <a:effectLst>
            <a:outerShdw blurRad="50800" dist="50800" dir="54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«Место отдыха»</a:t>
            </a:r>
            <a:endParaRPr lang="ru-RU" sz="1600" b="1" dirty="0">
              <a:solidFill>
                <a:srgbClr val="66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7500" y="3916507"/>
            <a:ext cx="2736304" cy="355803"/>
          </a:xfrm>
          <a:prstGeom prst="rect">
            <a:avLst/>
          </a:prstGeom>
          <a:effectLst>
            <a:outerShdw blurRad="50800" dist="50800" dir="54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«Пункт питания»</a:t>
            </a:r>
            <a:endParaRPr lang="ru-RU" sz="1600" b="1" dirty="0">
              <a:solidFill>
                <a:srgbClr val="66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576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38024" y="1283524"/>
            <a:ext cx="3744418" cy="487506"/>
          </a:xfrm>
          <a:prstGeom prst="rect">
            <a:avLst/>
          </a:prstGeom>
          <a:effectLst>
            <a:outerShdw blurRad="50800" dist="50800" dir="54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66006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ВИДЫ  СВЕТОФОРОВ</a:t>
            </a:r>
            <a:endParaRPr lang="ru-RU" sz="2400" b="1" dirty="0">
              <a:solidFill>
                <a:srgbClr val="660066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125" y="2691899"/>
            <a:ext cx="2437236" cy="3429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974" t="13071" r="32276" b="13724"/>
          <a:stretch/>
        </p:blipFill>
        <p:spPr>
          <a:xfrm>
            <a:off x="6086927" y="3212976"/>
            <a:ext cx="1080120" cy="216024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75125" y="2062276"/>
            <a:ext cx="2525799" cy="467629"/>
          </a:xfrm>
          <a:prstGeom prst="rect">
            <a:avLst/>
          </a:prstGeom>
          <a:effectLst>
            <a:outerShdw blurRad="50800" dist="50800" dir="54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66006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CC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Транспортный </a:t>
            </a:r>
            <a:endParaRPr lang="ru-RU" sz="2400" b="1" dirty="0">
              <a:solidFill>
                <a:srgbClr val="CC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64088" y="2082153"/>
            <a:ext cx="2525799" cy="467629"/>
          </a:xfrm>
          <a:prstGeom prst="rect">
            <a:avLst/>
          </a:prstGeom>
          <a:effectLst>
            <a:outerShdw blurRad="50800" dist="50800" dir="54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66006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CC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Пешеходный</a:t>
            </a:r>
            <a:endParaRPr lang="ru-RU" sz="2400" b="1" dirty="0">
              <a:solidFill>
                <a:srgbClr val="CC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371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&amp;Pcy;&amp;ocy;&amp;khcy;&amp;ocy;&amp;zhcy;&amp;iecy;&amp;iecy; &amp;icy;&amp;zcy;&amp;ocy;&amp;bcy;&amp;rcy;&amp;acy;&amp;zhcy;&amp;iecy;&amp;ncy;&amp;icy;&amp;ie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019134"/>
            <a:ext cx="2987824" cy="38388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899592" y="1266803"/>
            <a:ext cx="2880320" cy="1659813"/>
          </a:xfrm>
          <a:prstGeom prst="rect">
            <a:avLst/>
          </a:prstGeom>
          <a:effectLst>
            <a:outerShdw blurRad="50800" dist="50800" dir="54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solidFill>
                  <a:srgbClr val="CC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Правила дорожные</a:t>
            </a:r>
            <a:br>
              <a:rPr lang="ru-RU" sz="1600" b="1" dirty="0">
                <a:solidFill>
                  <a:srgbClr val="CC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CC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Детям знать положено!</a:t>
            </a:r>
            <a:br>
              <a:rPr lang="ru-RU" sz="1600" b="1" dirty="0">
                <a:solidFill>
                  <a:srgbClr val="CC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CC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И не только твердо знать,</a:t>
            </a:r>
            <a:br>
              <a:rPr lang="ru-RU" sz="1600" b="1" dirty="0">
                <a:solidFill>
                  <a:srgbClr val="CC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CC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Но еще и соблюдать!</a:t>
            </a:r>
            <a:br>
              <a:rPr lang="ru-RU" sz="1600" b="1" dirty="0">
                <a:solidFill>
                  <a:srgbClr val="CC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CC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Будешь ты умен и смел,</a:t>
            </a:r>
            <a:br>
              <a:rPr lang="ru-RU" sz="1600" b="1" dirty="0">
                <a:solidFill>
                  <a:srgbClr val="CC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CC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А еще здоров и цел!</a:t>
            </a:r>
            <a:endParaRPr lang="ru-RU" sz="1600" b="1" dirty="0">
              <a:solidFill>
                <a:srgbClr val="CC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7" y="692695"/>
            <a:ext cx="5214894" cy="60253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85692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3.edu.korolev.ru/wp-content/uploads/sites/60/2020/07/ec03b7f2df7d65535222574547467de9-736x56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93"/>
          <a:stretch/>
        </p:blipFill>
        <p:spPr bwMode="auto">
          <a:xfrm>
            <a:off x="899592" y="1432861"/>
            <a:ext cx="7704856" cy="5241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7386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Grp="1" noChangeArrowheads="1"/>
          </p:cNvSpPr>
          <p:nvPr/>
        </p:nvSpPr>
        <p:spPr bwMode="auto">
          <a:xfrm>
            <a:off x="7164288" y="1988840"/>
            <a:ext cx="1979712" cy="3123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bg2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ctr">
              <a:buFontTx/>
              <a:buNone/>
            </a:pPr>
            <a:r>
              <a:rPr lang="ru-RU" sz="1600" b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трассам, улицам, проулкам</a:t>
            </a:r>
          </a:p>
          <a:p>
            <a:pPr algn="ctr">
              <a:buFontTx/>
              <a:buNone/>
            </a:pPr>
            <a:r>
              <a:rPr lang="ru-RU" sz="1600" b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Машины едут взад-вперед.</a:t>
            </a:r>
          </a:p>
          <a:p>
            <a:pPr algn="ctr">
              <a:buFontTx/>
              <a:buNone/>
            </a:pPr>
            <a:r>
              <a:rPr lang="ru-RU" sz="1600" b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 ты выходишь на прогулку,</a:t>
            </a:r>
          </a:p>
          <a:p>
            <a:pPr algn="ctr">
              <a:buFontTx/>
              <a:buNone/>
            </a:pPr>
            <a:r>
              <a:rPr lang="ru-RU" sz="1600" b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Теперь, мой друг, ты пешеход!</a:t>
            </a:r>
          </a:p>
        </p:txBody>
      </p:sp>
      <p:pic>
        <p:nvPicPr>
          <p:cNvPr id="4" name="Picture 9" descr="d541467aec6b"/>
          <p:cNvPicPr>
            <a:picLocks noChangeAspect="1" noChangeArrowheads="1"/>
          </p:cNvPicPr>
          <p:nvPr/>
        </p:nvPicPr>
        <p:blipFill rotWithShape="1">
          <a:blip r:embed="rId2"/>
          <a:srcRect r="5477"/>
          <a:stretch/>
        </p:blipFill>
        <p:spPr>
          <a:xfrm>
            <a:off x="175528" y="260648"/>
            <a:ext cx="7005796" cy="6264696"/>
          </a:xfrm>
          <a:prstGeom prst="rec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 txBox="1">
            <a:spLocks noChangeArrowheads="1"/>
          </p:cNvSpPr>
          <p:nvPr/>
        </p:nvSpPr>
        <p:spPr>
          <a:xfrm>
            <a:off x="7092280" y="2132856"/>
            <a:ext cx="2051720" cy="2736304"/>
          </a:xfrm>
          <a:prstGeom prst="rect">
            <a:avLst/>
          </a:prstGeom>
          <a:effectLst>
            <a:outerShdw blurRad="50800" dist="50800" dir="5400000" algn="ctr" rotWithShape="0">
              <a:schemeClr val="bg2"/>
            </a:outerShdw>
          </a:effectLst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Tx/>
              <a:buNone/>
            </a:pPr>
            <a:r>
              <a:rPr lang="ru-RU" sz="1600" b="1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Ходить по улице малыш</a:t>
            </a:r>
          </a:p>
          <a:p>
            <a:pPr algn="ctr">
              <a:buFontTx/>
              <a:buNone/>
            </a:pPr>
            <a:r>
              <a:rPr lang="ru-RU" sz="1600" b="1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 должен в одиночку,</a:t>
            </a:r>
          </a:p>
          <a:p>
            <a:pPr algn="ctr">
              <a:buFontTx/>
              <a:buNone/>
            </a:pPr>
            <a:r>
              <a:rPr lang="ru-RU" sz="1600" b="1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Идешь, бежишь или стоишь –</a:t>
            </a:r>
          </a:p>
          <a:p>
            <a:pPr algn="ctr">
              <a:buFontTx/>
              <a:buNone/>
            </a:pPr>
            <a:r>
              <a:rPr lang="ru-RU" sz="1600" b="1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Всегда ты за руку держись!</a:t>
            </a:r>
            <a:endParaRPr lang="ru-RU" sz="1600" b="1" dirty="0">
              <a:solidFill>
                <a:srgbClr val="CC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5007" r="6676"/>
          <a:stretch/>
        </p:blipFill>
        <p:spPr>
          <a:xfrm>
            <a:off x="179512" y="260648"/>
            <a:ext cx="7027637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003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92080" y="1282518"/>
            <a:ext cx="3557738" cy="1673150"/>
          </a:xfrm>
          <a:prstGeom prst="rect">
            <a:avLst/>
          </a:prstGeom>
          <a:effectLst>
            <a:outerShdw blurRad="50800" dist="50800" dir="54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CC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 перекрёстку мы подходим,</a:t>
            </a:r>
            <a:br>
              <a:rPr lang="ru-RU" sz="1600" b="1" dirty="0">
                <a:solidFill>
                  <a:srgbClr val="CC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CC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Со светофора глаз не сводим. </a:t>
            </a:r>
            <a:endParaRPr lang="ru-RU" sz="1600" b="1" dirty="0" smtClean="0">
              <a:solidFill>
                <a:srgbClr val="CC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CC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Он </a:t>
            </a:r>
            <a:r>
              <a:rPr lang="ru-RU" sz="1600" b="1" dirty="0">
                <a:solidFill>
                  <a:srgbClr val="CC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команды отдаёт</a:t>
            </a:r>
            <a:br>
              <a:rPr lang="ru-RU" sz="1600" b="1" dirty="0">
                <a:solidFill>
                  <a:srgbClr val="CC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CC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Кому </a:t>
            </a:r>
            <a:r>
              <a:rPr lang="ru-RU" sz="1600" b="1" dirty="0" smtClean="0">
                <a:solidFill>
                  <a:srgbClr val="CC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стоять, </a:t>
            </a:r>
            <a:r>
              <a:rPr lang="ru-RU" sz="1600" b="1" dirty="0">
                <a:solidFill>
                  <a:srgbClr val="CC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кому -</a:t>
            </a:r>
            <a:r>
              <a:rPr lang="ru-RU" sz="1600" b="1" dirty="0" smtClean="0">
                <a:solidFill>
                  <a:srgbClr val="CC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CC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вперёд</a:t>
            </a:r>
            <a:r>
              <a:rPr lang="ru-RU" sz="1600" b="1" dirty="0" smtClean="0">
                <a:solidFill>
                  <a:srgbClr val="CC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CC0000"/>
                </a:solidFill>
              </a:rPr>
              <a:t>Вот на светофоре – красный –</a:t>
            </a:r>
            <a:br>
              <a:rPr lang="ru-RU" sz="1600" b="1" dirty="0">
                <a:solidFill>
                  <a:srgbClr val="CC0000"/>
                </a:solidFill>
              </a:rPr>
            </a:br>
            <a:r>
              <a:rPr lang="ru-RU" sz="1600" b="1" dirty="0">
                <a:solidFill>
                  <a:srgbClr val="CC0000"/>
                </a:solidFill>
              </a:rPr>
              <a:t>Дальше двигаться опасно</a:t>
            </a:r>
            <a:r>
              <a:rPr lang="ru-RU" sz="1600" b="1" dirty="0" smtClean="0">
                <a:solidFill>
                  <a:srgbClr val="CC0000"/>
                </a:solidFill>
              </a:rPr>
              <a:t>!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r="2517" b="8240"/>
          <a:stretch/>
        </p:blipFill>
        <p:spPr>
          <a:xfrm>
            <a:off x="8920" y="0"/>
            <a:ext cx="5163194" cy="364502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8781" t="8927" r="8368" b="9618"/>
          <a:stretch/>
        </p:blipFill>
        <p:spPr>
          <a:xfrm>
            <a:off x="4283968" y="3323862"/>
            <a:ext cx="4838505" cy="356778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28761" y="5805264"/>
            <a:ext cx="3707904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CC0000"/>
                </a:solidFill>
                <a:ea typeface="Times New Roman" panose="02020603050405020304" pitchFamily="18" charset="0"/>
              </a:rPr>
              <a:t>Мы немного подождём,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CC0000"/>
                </a:solidFill>
                <a:ea typeface="Times New Roman" panose="02020603050405020304" pitchFamily="18" charset="0"/>
              </a:rPr>
              <a:t>На зелёный свет пойдём.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Grp="1" noChangeArrowheads="1"/>
          </p:cNvSpPr>
          <p:nvPr/>
        </p:nvSpPr>
        <p:spPr bwMode="auto">
          <a:xfrm>
            <a:off x="6907654" y="1556792"/>
            <a:ext cx="2123728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bg2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ctr">
              <a:buFontTx/>
              <a:buNone/>
            </a:pPr>
            <a:r>
              <a:rPr lang="ru-RU" sz="1600" b="1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Пешеходный переход</a:t>
            </a:r>
          </a:p>
          <a:p>
            <a:pPr algn="ctr">
              <a:buFontTx/>
              <a:buNone/>
            </a:pPr>
            <a:r>
              <a:rPr lang="ru-RU" sz="1600" b="1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беды убережёт!</a:t>
            </a:r>
          </a:p>
          <a:p>
            <a:pPr algn="ctr">
              <a:buFontTx/>
              <a:buNone/>
            </a:pPr>
            <a:r>
              <a:rPr lang="ru-RU" sz="1600" b="1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дороги на пути</a:t>
            </a:r>
          </a:p>
          <a:p>
            <a:pPr algn="ctr">
              <a:buFontTx/>
              <a:buNone/>
            </a:pPr>
            <a:r>
              <a:rPr lang="ru-RU" sz="1600" b="1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нему переходи!</a:t>
            </a:r>
          </a:p>
          <a:p>
            <a:pPr algn="ctr">
              <a:buFontTx/>
              <a:buNone/>
            </a:pPr>
            <a:r>
              <a:rPr lang="ru-RU" sz="1600" b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Первым делом нужно нам</a:t>
            </a:r>
          </a:p>
          <a:p>
            <a:pPr algn="ctr">
              <a:buFontTx/>
              <a:buNone/>
            </a:pPr>
            <a:r>
              <a:rPr lang="ru-RU" sz="1600" b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Посмотреть по сторонам:</a:t>
            </a:r>
          </a:p>
          <a:p>
            <a:pPr algn="ctr">
              <a:buFontTx/>
              <a:buNone/>
            </a:pPr>
            <a:r>
              <a:rPr lang="ru-RU" sz="1600" b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Слева, справа путь свободен?</a:t>
            </a:r>
          </a:p>
          <a:p>
            <a:pPr algn="ctr">
              <a:buFontTx/>
              <a:buNone/>
            </a:pPr>
            <a:r>
              <a:rPr lang="ru-RU" sz="1600" b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Значит смело переходим!</a:t>
            </a:r>
          </a:p>
          <a:p>
            <a:pPr algn="ctr">
              <a:buFontTx/>
              <a:buNone/>
            </a:pPr>
            <a:endParaRPr lang="ru-RU" sz="1800" b="1" dirty="0">
              <a:solidFill>
                <a:srgbClr val="CC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2186" b="1637"/>
          <a:stretch/>
        </p:blipFill>
        <p:spPr>
          <a:xfrm>
            <a:off x="107504" y="116632"/>
            <a:ext cx="6768752" cy="6618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768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76256" y="2276872"/>
            <a:ext cx="2088232" cy="2062103"/>
          </a:xfrm>
          <a:prstGeom prst="rect">
            <a:avLst/>
          </a:prstGeom>
          <a:effectLst>
            <a:outerShdw blurRad="50800" dist="50800" dir="5400000" algn="ctr" rotWithShape="0">
              <a:schemeClr val="bg2"/>
            </a:outerShdw>
          </a:effectLst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ru-RU" sz="1600" dirty="0" smtClean="0">
                <a:solidFill>
                  <a:srgbClr val="CC0000"/>
                </a:solidFill>
              </a:rPr>
              <a:t>Никогда перед машиной</a:t>
            </a:r>
          </a:p>
          <a:p>
            <a:pPr algn="ctr"/>
            <a:r>
              <a:rPr lang="ru-RU" sz="1600" dirty="0" smtClean="0">
                <a:solidFill>
                  <a:srgbClr val="CC0000"/>
                </a:solidFill>
              </a:rPr>
              <a:t>Не перебегай дорогу!</a:t>
            </a:r>
          </a:p>
          <a:p>
            <a:pPr algn="ctr"/>
            <a:r>
              <a:rPr lang="ru-RU" sz="1600" dirty="0" smtClean="0">
                <a:solidFill>
                  <a:srgbClr val="CC0000"/>
                </a:solidFill>
              </a:rPr>
              <a:t>Помни, даже супер шины</a:t>
            </a:r>
          </a:p>
          <a:p>
            <a:pPr algn="ctr"/>
            <a:r>
              <a:rPr lang="ru-RU" sz="1600" dirty="0" smtClean="0">
                <a:solidFill>
                  <a:srgbClr val="CC0000"/>
                </a:solidFill>
              </a:rPr>
              <a:t>Быстро тормозить не могут!</a:t>
            </a:r>
            <a:endParaRPr lang="ru-RU" sz="1600" dirty="0">
              <a:solidFill>
                <a:srgbClr val="CC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198" t="3252"/>
          <a:stretch/>
        </p:blipFill>
        <p:spPr>
          <a:xfrm>
            <a:off x="179512" y="188640"/>
            <a:ext cx="6552728" cy="6571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727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Grp="1" noChangeArrowheads="1"/>
          </p:cNvSpPr>
          <p:nvPr/>
        </p:nvSpPr>
        <p:spPr bwMode="auto">
          <a:xfrm>
            <a:off x="7020272" y="2132856"/>
            <a:ext cx="2123728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bg2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ctr">
              <a:buFontTx/>
              <a:buNone/>
            </a:pPr>
            <a:r>
              <a:rPr lang="ru-RU" sz="1600" b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1600" b="1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икогда не забывай:</a:t>
            </a:r>
          </a:p>
          <a:p>
            <a:pPr algn="ctr">
              <a:buFontTx/>
              <a:buNone/>
            </a:pPr>
            <a:r>
              <a:rPr lang="ru-RU" sz="1600" b="1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дороге не играй!</a:t>
            </a:r>
          </a:p>
          <a:p>
            <a:pPr algn="ctr">
              <a:buFontTx/>
              <a:buNone/>
            </a:pPr>
            <a:r>
              <a:rPr lang="ru-RU" sz="1600" b="1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Здесь опасно зазеваться!</a:t>
            </a:r>
          </a:p>
          <a:p>
            <a:pPr algn="ctr">
              <a:buFontTx/>
              <a:buNone/>
            </a:pPr>
            <a:r>
              <a:rPr lang="ru-RU" sz="1600" b="1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Здесь не место баловаться!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429" r="5135"/>
          <a:stretch/>
        </p:blipFill>
        <p:spPr>
          <a:xfrm>
            <a:off x="172788" y="260648"/>
            <a:ext cx="6847484" cy="62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328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020272" y="2043641"/>
            <a:ext cx="1883110" cy="2800767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2"/>
            </a:outerShdw>
          </a:effectLst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ru-RU" sz="1600" dirty="0" smtClean="0">
                <a:solidFill>
                  <a:srgbClr val="CC0000"/>
                </a:solidFill>
              </a:rPr>
              <a:t>Для продвиженья вдоль дорог</a:t>
            </a:r>
          </a:p>
          <a:p>
            <a:pPr algn="ctr"/>
            <a:r>
              <a:rPr lang="ru-RU" sz="1600" dirty="0" smtClean="0">
                <a:solidFill>
                  <a:srgbClr val="CC0000"/>
                </a:solidFill>
              </a:rPr>
              <a:t>Есть пешеходная дорожка.</a:t>
            </a:r>
          </a:p>
          <a:p>
            <a:pPr algn="ctr"/>
            <a:r>
              <a:rPr lang="ru-RU" sz="1600" dirty="0" smtClean="0">
                <a:solidFill>
                  <a:srgbClr val="CC0000"/>
                </a:solidFill>
              </a:rPr>
              <a:t>А где движение машин,</a:t>
            </a:r>
          </a:p>
          <a:p>
            <a:pPr algn="ctr"/>
            <a:r>
              <a:rPr lang="ru-RU" sz="1600" dirty="0" smtClean="0">
                <a:solidFill>
                  <a:srgbClr val="CC0000"/>
                </a:solidFill>
              </a:rPr>
              <a:t>Не место детским ножкам!</a:t>
            </a:r>
            <a:endParaRPr lang="ru-RU" sz="1600" dirty="0">
              <a:solidFill>
                <a:srgbClr val="CC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-559" t="29000"/>
          <a:stretch/>
        </p:blipFill>
        <p:spPr>
          <a:xfrm>
            <a:off x="179512" y="188638"/>
            <a:ext cx="6624736" cy="6510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12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76363" y="1844824"/>
            <a:ext cx="2202125" cy="4031873"/>
          </a:xfrm>
          <a:prstGeom prst="rect">
            <a:avLst/>
          </a:prstGeom>
          <a:effectLst>
            <a:outerShdw blurRad="50800" dist="50800" dir="5400000" algn="ctr" rotWithShape="0">
              <a:schemeClr val="bg2"/>
            </a:outerShdw>
          </a:effectLst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ru-RU" sz="1600" dirty="0" smtClean="0">
                <a:solidFill>
                  <a:srgbClr val="CC0000"/>
                </a:solidFill>
              </a:rPr>
              <a:t>Если ходишь в детский сад,</a:t>
            </a:r>
          </a:p>
          <a:p>
            <a:pPr algn="ctr"/>
            <a:r>
              <a:rPr lang="ru-RU" sz="1600" dirty="0" smtClean="0">
                <a:solidFill>
                  <a:srgbClr val="CC0000"/>
                </a:solidFill>
              </a:rPr>
              <a:t>То еще ты маловат!</a:t>
            </a:r>
          </a:p>
          <a:p>
            <a:pPr algn="ctr"/>
            <a:r>
              <a:rPr lang="ru-RU" sz="1600" dirty="0" smtClean="0">
                <a:solidFill>
                  <a:srgbClr val="CC0000"/>
                </a:solidFill>
              </a:rPr>
              <a:t>И кататься по дороге</a:t>
            </a:r>
          </a:p>
          <a:p>
            <a:pPr algn="ctr"/>
            <a:r>
              <a:rPr lang="ru-RU" sz="1600" dirty="0" smtClean="0">
                <a:solidFill>
                  <a:srgbClr val="CC0000"/>
                </a:solidFill>
              </a:rPr>
              <a:t>Тебе вряд ли разрешат!</a:t>
            </a:r>
          </a:p>
          <a:p>
            <a:pPr algn="ctr"/>
            <a:r>
              <a:rPr lang="ru-RU" sz="1600" dirty="0" smtClean="0">
                <a:solidFill>
                  <a:srgbClr val="CC0000"/>
                </a:solidFill>
              </a:rPr>
              <a:t> </a:t>
            </a:r>
            <a:r>
              <a:rPr lang="ru-RU" sz="1600" dirty="0">
                <a:solidFill>
                  <a:srgbClr val="CC0000"/>
                </a:solidFill>
              </a:rPr>
              <a:t>Можешь ты кататься смело</a:t>
            </a:r>
          </a:p>
          <a:p>
            <a:pPr algn="ctr"/>
            <a:r>
              <a:rPr lang="ru-RU" sz="1600" dirty="0">
                <a:solidFill>
                  <a:srgbClr val="CC0000"/>
                </a:solidFill>
              </a:rPr>
              <a:t>По дорожкам во дворе!</a:t>
            </a:r>
          </a:p>
          <a:p>
            <a:pPr algn="ctr"/>
            <a:r>
              <a:rPr lang="ru-RU" sz="1600" dirty="0">
                <a:solidFill>
                  <a:srgbClr val="CC0000"/>
                </a:solidFill>
              </a:rPr>
              <a:t>На дороге же не дело</a:t>
            </a:r>
          </a:p>
          <a:p>
            <a:pPr algn="ctr"/>
            <a:r>
              <a:rPr lang="ru-RU" sz="1600" dirty="0">
                <a:solidFill>
                  <a:srgbClr val="CC0000"/>
                </a:solidFill>
              </a:rPr>
              <a:t>Появляться детворе!</a:t>
            </a:r>
          </a:p>
          <a:p>
            <a:endParaRPr lang="ru-RU" sz="1600" b="0" dirty="0" smtClean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0513" r="23677"/>
          <a:stretch/>
        </p:blipFill>
        <p:spPr>
          <a:xfrm>
            <a:off x="179510" y="332656"/>
            <a:ext cx="6796853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111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Минина ПДД 2019</Template>
  <TotalTime>2166</TotalTime>
  <Words>383</Words>
  <Application>Microsoft Office PowerPoint</Application>
  <PresentationFormat>Экран (4:3)</PresentationFormat>
  <Paragraphs>88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1</cp:lastModifiedBy>
  <cp:revision>69</cp:revision>
  <dcterms:created xsi:type="dcterms:W3CDTF">2019-08-27T10:34:55Z</dcterms:created>
  <dcterms:modified xsi:type="dcterms:W3CDTF">2021-02-10T12:58:53Z</dcterms:modified>
</cp:coreProperties>
</file>